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62C5BA-661B-4147-88A1-F3E846706D8B}" v="1" dt="2025-04-08T15:01:27.0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Matyášová" userId="a50c273b-4f8a-4ad7-aabc-7d0f940f9521" providerId="ADAL" clId="{4D62C5BA-661B-4147-88A1-F3E846706D8B}"/>
    <pc:docChg chg="undo custSel modSld">
      <pc:chgData name="Alena Matyášová" userId="a50c273b-4f8a-4ad7-aabc-7d0f940f9521" providerId="ADAL" clId="{4D62C5BA-661B-4147-88A1-F3E846706D8B}" dt="2025-04-08T15:11:05.128" v="89" actId="20577"/>
      <pc:docMkLst>
        <pc:docMk/>
      </pc:docMkLst>
      <pc:sldChg chg="modSp">
        <pc:chgData name="Alena Matyášová" userId="a50c273b-4f8a-4ad7-aabc-7d0f940f9521" providerId="ADAL" clId="{4D62C5BA-661B-4147-88A1-F3E846706D8B}" dt="2025-04-08T15:01:27.012" v="0" actId="14100"/>
        <pc:sldMkLst>
          <pc:docMk/>
          <pc:sldMk cId="3993519790" sldId="289"/>
        </pc:sldMkLst>
        <pc:picChg chg="mod">
          <ac:chgData name="Alena Matyášová" userId="a50c273b-4f8a-4ad7-aabc-7d0f940f9521" providerId="ADAL" clId="{4D62C5BA-661B-4147-88A1-F3E846706D8B}" dt="2025-04-08T15:01:27.012" v="0" actId="14100"/>
          <ac:picMkLst>
            <pc:docMk/>
            <pc:sldMk cId="3993519790" sldId="289"/>
            <ac:picMk id="11" creationId="{E4BE8C22-DAAD-CD1B-4C05-BCCBA8B39BD8}"/>
          </ac:picMkLst>
        </pc:picChg>
      </pc:sldChg>
      <pc:sldChg chg="modSp mod">
        <pc:chgData name="Alena Matyášová" userId="a50c273b-4f8a-4ad7-aabc-7d0f940f9521" providerId="ADAL" clId="{4D62C5BA-661B-4147-88A1-F3E846706D8B}" dt="2025-04-08T15:09:04.576" v="86" actId="1037"/>
        <pc:sldMkLst>
          <pc:docMk/>
          <pc:sldMk cId="3399739918" sldId="290"/>
        </pc:sldMkLst>
        <pc:spChg chg="mod">
          <ac:chgData name="Alena Matyášová" userId="a50c273b-4f8a-4ad7-aabc-7d0f940f9521" providerId="ADAL" clId="{4D62C5BA-661B-4147-88A1-F3E846706D8B}" dt="2025-04-08T15:09:04.576" v="86" actId="1037"/>
          <ac:spMkLst>
            <pc:docMk/>
            <pc:sldMk cId="3399739918" sldId="290"/>
            <ac:spMk id="3" creationId="{FE90ADD7-3E04-AA4E-2A4F-48906C92980B}"/>
          </ac:spMkLst>
        </pc:spChg>
      </pc:sldChg>
      <pc:sldChg chg="modSp mod">
        <pc:chgData name="Alena Matyášová" userId="a50c273b-4f8a-4ad7-aabc-7d0f940f9521" providerId="ADAL" clId="{4D62C5BA-661B-4147-88A1-F3E846706D8B}" dt="2025-04-08T15:10:48.862" v="87" actId="255"/>
        <pc:sldMkLst>
          <pc:docMk/>
          <pc:sldMk cId="3161428815" sldId="294"/>
        </pc:sldMkLst>
        <pc:spChg chg="mod">
          <ac:chgData name="Alena Matyášová" userId="a50c273b-4f8a-4ad7-aabc-7d0f940f9521" providerId="ADAL" clId="{4D62C5BA-661B-4147-88A1-F3E846706D8B}" dt="2025-04-08T15:10:48.862" v="87" actId="255"/>
          <ac:spMkLst>
            <pc:docMk/>
            <pc:sldMk cId="3161428815" sldId="294"/>
            <ac:spMk id="6" creationId="{58C75134-B3C9-7E40-60FE-C2F9FD13574C}"/>
          </ac:spMkLst>
        </pc:spChg>
      </pc:sldChg>
      <pc:sldChg chg="modSp mod">
        <pc:chgData name="Alena Matyášová" userId="a50c273b-4f8a-4ad7-aabc-7d0f940f9521" providerId="ADAL" clId="{4D62C5BA-661B-4147-88A1-F3E846706D8B}" dt="2025-04-08T15:11:05.128" v="89" actId="20577"/>
        <pc:sldMkLst>
          <pc:docMk/>
          <pc:sldMk cId="4116199429" sldId="296"/>
        </pc:sldMkLst>
        <pc:spChg chg="mod">
          <ac:chgData name="Alena Matyášová" userId="a50c273b-4f8a-4ad7-aabc-7d0f940f9521" providerId="ADAL" clId="{4D62C5BA-661B-4147-88A1-F3E846706D8B}" dt="2025-04-08T15:11:05.128" v="89" actId="20577"/>
          <ac:spMkLst>
            <pc:docMk/>
            <pc:sldMk cId="4116199429" sldId="296"/>
            <ac:spMk id="6" creationId="{B5DA81B5-004F-035F-2B60-003DC1E809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0774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864" y="273844"/>
            <a:ext cx="10970948" cy="1144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864" y="1604698"/>
            <a:ext cx="10970948" cy="4524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06085" y="6248135"/>
            <a:ext cx="174728" cy="179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tabLst>
                <a:tab pos="603226" algn="l"/>
                <a:tab pos="1206452" algn="l"/>
                <a:tab pos="1809678" algn="l"/>
                <a:tab pos="2412903" algn="l"/>
              </a:tabLst>
              <a:defRPr sz="1167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115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spd="med"/>
  <p:txStyles>
    <p:titleStyle>
      <a:lvl1pPr marL="0" marR="0" indent="0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380985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761970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142954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523939" algn="ct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85739" marR="0" indent="-285739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285739" marR="0" indent="95246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285739" marR="0" indent="476231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85739" marR="0" indent="857216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85739" marR="0" indent="1238200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85739" marR="0" indent="1619185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85739" marR="0" indent="2000170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85739" marR="0" indent="2381155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5739" marR="0" indent="2762140" algn="l" defTabSz="380985" rtl="0" latinLnBrk="0">
        <a:lnSpc>
          <a:spcPct val="93000"/>
        </a:lnSpc>
        <a:spcBef>
          <a:spcPts val="1250"/>
        </a:spcBef>
        <a:spcAft>
          <a:spcPts val="0"/>
        </a:spcAft>
        <a:buClrTx/>
        <a:buSzTx/>
        <a:buFontTx/>
        <a:buNone/>
        <a:tabLst/>
        <a:defRPr sz="2917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380985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761970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142954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523939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380985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603226" algn="l"/>
          <a:tab pos="1206452" algn="l"/>
          <a:tab pos="1809678" algn="l"/>
          <a:tab pos="2412903" algn="l"/>
        </a:tabLst>
        <a:defRPr sz="11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vkli.cz/" TargetMode="External"/><Relationship Id="rId4" Type="http://schemas.openxmlformats.org/officeDocument/2006/relationships/hyperlink" Target="mailto:petrydesova@kvkli.cz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1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vkli.c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vkli.cz/o-nas/virtualni-prohlidka-fotogalerie" TargetMode="External"/><Relationship Id="rId5" Type="http://schemas.openxmlformats.org/officeDocument/2006/relationships/hyperlink" Target="https://www.youtube.com/watch?v=337McIZVj5o&amp;t=2s" TargetMode="External"/><Relationship Id="rId4" Type="http://schemas.openxmlformats.org/officeDocument/2006/relationships/hyperlink" Target="http://www.kehila-liberec.cz/synagoga.asp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337McIZVj5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1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4E540D4C-3733-8A82-A166-3257EC20D0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D0D657E8-8AF2-AC8C-A177-6F01EFB21D79}"/>
              </a:ext>
            </a:extLst>
          </p:cNvPr>
          <p:cNvSpPr txBox="1">
            <a:spLocks/>
          </p:cNvSpPr>
          <p:nvPr/>
        </p:nvSpPr>
        <p:spPr>
          <a:xfrm>
            <a:off x="1885950" y="1314805"/>
            <a:ext cx="8420100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80985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76197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142954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523939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 sz="5000" b="1" kern="0" dirty="0"/>
              <a:t>Krajská vědecká knihovna </a:t>
            </a:r>
            <a:br>
              <a:rPr lang="cs-CZ" sz="5000" b="1" kern="0" dirty="0"/>
            </a:br>
            <a:r>
              <a:rPr lang="cs-CZ" sz="5000" b="1" kern="0" dirty="0"/>
              <a:t>v Liberci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7B0B47-345A-00AA-B7E3-8AD9CAC5B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3041604"/>
            <a:ext cx="12188952" cy="204094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4F3256E9-521B-E9AA-B491-929E8A5683F4}"/>
              </a:ext>
            </a:extLst>
          </p:cNvPr>
          <p:cNvSpPr txBox="1">
            <a:spLocks/>
          </p:cNvSpPr>
          <p:nvPr/>
        </p:nvSpPr>
        <p:spPr>
          <a:xfrm>
            <a:off x="2628900" y="5487893"/>
            <a:ext cx="6934200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marL="285739" marR="0" indent="-285739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285739" marR="0" indent="9524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85739" marR="0" indent="476231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5739" marR="0" indent="85721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5739" marR="0" indent="123820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85739" marR="0" indent="161918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5739" marR="0" indent="200017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5739" marR="0" indent="238115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85739" marR="0" indent="276214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cs-CZ" b="1" kern="0" dirty="0"/>
              <a:t>PhDr. Dana </a:t>
            </a:r>
            <a:r>
              <a:rPr lang="cs-CZ" b="1" kern="0" dirty="0" err="1"/>
              <a:t>Petrýdesová</a:t>
            </a:r>
            <a:endParaRPr lang="cs-CZ" b="1" kern="0" dirty="0"/>
          </a:p>
          <a:p>
            <a:pPr algn="ctr"/>
            <a:r>
              <a:rPr lang="cs-CZ" kern="0" dirty="0">
                <a:hlinkClick r:id="rId4"/>
              </a:rPr>
              <a:t>petrydesova@kvkli.cz</a:t>
            </a:r>
            <a:r>
              <a:rPr lang="cs-CZ" kern="0" dirty="0"/>
              <a:t> , </a:t>
            </a:r>
            <a:r>
              <a:rPr lang="cs-CZ" kern="0" dirty="0">
                <a:hlinkClick r:id="rId5"/>
              </a:rPr>
              <a:t>www.kvkli.cz</a:t>
            </a: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02885745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3D5AB8-8885-F682-189D-01E638E0B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4" descr="Obsah obrázku nábytek, interiér, stůl, oblečení&#10;&#10;Obsah vygenerovaný umělou inteligencí může být nesprávný.">
            <a:extLst>
              <a:ext uri="{FF2B5EF4-FFF2-40B4-BE49-F238E27FC236}">
                <a16:creationId xmlns:a16="http://schemas.microsoft.com/office/drawing/2014/main" id="{8B0B5E77-D9BD-7A8F-B5EB-F4954DA00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r="1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pic>
        <p:nvPicPr>
          <p:cNvPr id="9" name="Obrázek 8" descr="Obsah obrázku interiér, oblečení, židle, osoba&#10;&#10;Obsah vygenerovaný umělou inteligencí může být nesprávný.">
            <a:extLst>
              <a:ext uri="{FF2B5EF4-FFF2-40B4-BE49-F238E27FC236}">
                <a16:creationId xmlns:a16="http://schemas.microsoft.com/office/drawing/2014/main" id="{7CF64CEB-E057-073D-6EA0-82768175C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8"/>
          <a:stretch/>
        </p:blipFill>
        <p:spPr>
          <a:xfrm>
            <a:off x="20" y="3987592"/>
            <a:ext cx="3639777" cy="2870407"/>
          </a:xfrm>
          <a:prstGeom prst="rect">
            <a:avLst/>
          </a:prstGeom>
        </p:spPr>
      </p:pic>
      <p:pic>
        <p:nvPicPr>
          <p:cNvPr id="8" name="Obrázek 7" descr="Obsah obrázku domácnost, oblečení, váza, stůl&#10;&#10;Obsah vygenerovaný umělou inteligencí může být nesprávný.">
            <a:extLst>
              <a:ext uri="{FF2B5EF4-FFF2-40B4-BE49-F238E27FC236}">
                <a16:creationId xmlns:a16="http://schemas.microsoft.com/office/drawing/2014/main" id="{C73BD926-8739-AA93-555C-A1C3938B2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r="9595" b="-2"/>
          <a:stretch/>
        </p:blipFill>
        <p:spPr>
          <a:xfrm>
            <a:off x="3696199" y="3178629"/>
            <a:ext cx="4893560" cy="3679371"/>
          </a:xfrm>
          <a:prstGeom prst="rect">
            <a:avLst/>
          </a:prstGeom>
        </p:spPr>
      </p:pic>
      <p:pic>
        <p:nvPicPr>
          <p:cNvPr id="11" name="Obrázek 10" descr="Obsah obrázku text, bílé, algebra">
            <a:extLst>
              <a:ext uri="{FF2B5EF4-FFF2-40B4-BE49-F238E27FC236}">
                <a16:creationId xmlns:a16="http://schemas.microsoft.com/office/drawing/2014/main" id="{28F153D3-A9A2-A773-E7DA-430221CC60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66" r="2" b="28359"/>
          <a:stretch/>
        </p:blipFill>
        <p:spPr>
          <a:xfrm>
            <a:off x="0" y="9"/>
            <a:ext cx="6015568" cy="3920035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0" name="Obrázek 9" descr="Obsah obrázku výjev, nábytek, interiér, stůl&#10;&#10;Obsah vygenerovaný umělou inteligencí může být nesprávný.">
            <a:extLst>
              <a:ext uri="{FF2B5EF4-FFF2-40B4-BE49-F238E27FC236}">
                <a16:creationId xmlns:a16="http://schemas.microsoft.com/office/drawing/2014/main" id="{42AED09B-9A4B-43DE-3EE8-14A8D83DE4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-4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pic>
        <p:nvPicPr>
          <p:cNvPr id="12" name="Obrázek 11" descr="Obsah obrázku text, bílé, algebra">
            <a:extLst>
              <a:ext uri="{FF2B5EF4-FFF2-40B4-BE49-F238E27FC236}">
                <a16:creationId xmlns:a16="http://schemas.microsoft.com/office/drawing/2014/main" id="{010EB1FB-C294-B975-385B-5816989A51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66" t="26087" r="29280" b="57813"/>
          <a:stretch/>
        </p:blipFill>
        <p:spPr>
          <a:xfrm rot="10800000">
            <a:off x="2383970" y="2276229"/>
            <a:ext cx="3792462" cy="902400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3" name="Obrázek 12" descr="Obsah obrázku text, bílé, algebra">
            <a:extLst>
              <a:ext uri="{FF2B5EF4-FFF2-40B4-BE49-F238E27FC236}">
                <a16:creationId xmlns:a16="http://schemas.microsoft.com/office/drawing/2014/main" id="{3E99E217-7451-78CD-5CE0-1CACA552D9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866" t="27273" r="31166" b="57813"/>
          <a:stretch/>
        </p:blipFill>
        <p:spPr>
          <a:xfrm rot="10800000">
            <a:off x="1496" y="3084075"/>
            <a:ext cx="3639778" cy="835969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69087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B79B1-41B1-F0C0-83F7-95BE2E6F0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4307EF37-0542-783C-26DE-7E988D53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Obrázek 6" descr="Graf 1, Prvek grafu">
            <a:extLst>
              <a:ext uri="{FF2B5EF4-FFF2-40B4-BE49-F238E27FC236}">
                <a16:creationId xmlns:a16="http://schemas.microsoft.com/office/drawing/2014/main" id="{04FAA4AE-C225-3B8B-6EE4-77A221E4F8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2" t="11535" r="1612" b="1667"/>
          <a:stretch/>
        </p:blipFill>
        <p:spPr>
          <a:xfrm>
            <a:off x="678220" y="2094281"/>
            <a:ext cx="9083226" cy="4453777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1FA31D44-A62D-AB47-B7EA-0CB7504D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20" y="1027482"/>
            <a:ext cx="10597243" cy="1143000"/>
          </a:xfrm>
        </p:spPr>
        <p:txBody>
          <a:bodyPr>
            <a:noAutofit/>
          </a:bodyPr>
          <a:lstStyle/>
          <a:p>
            <a:pPr algn="l"/>
            <a:r>
              <a:rPr lang="cs-CZ" sz="5000" b="1" dirty="0"/>
              <a:t>Složení čtenářů 2020 - 2024</a:t>
            </a:r>
          </a:p>
        </p:txBody>
      </p:sp>
    </p:spTree>
    <p:extLst>
      <p:ext uri="{BB962C8B-B14F-4D97-AF65-F5344CB8AC3E}">
        <p14:creationId xmlns:p14="http://schemas.microsoft.com/office/powerpoint/2010/main" val="13923964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13FD-1737-9429-3ADA-6D4F1B1A4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27774FDF-D9EF-9B5B-F52D-DD15C1B4F5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F6301900-58E6-FE0E-E3BB-579D61432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19" y="2312874"/>
            <a:ext cx="10597243" cy="2601686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latin typeface="Aptos"/>
              </a:rPr>
              <a:t>Podle statistik </a:t>
            </a:r>
            <a:br>
              <a:rPr lang="cs-CZ" b="1" dirty="0">
                <a:latin typeface="Aptos"/>
              </a:rPr>
            </a:br>
            <a:r>
              <a:rPr lang="cs-CZ" b="1" dirty="0">
                <a:latin typeface="Aptos"/>
              </a:rPr>
              <a:t>výrazně klesá počet </a:t>
            </a:r>
            <a:br>
              <a:rPr lang="cs-CZ" b="1" dirty="0">
                <a:latin typeface="Aptos"/>
              </a:rPr>
            </a:br>
            <a:r>
              <a:rPr lang="cs-CZ" b="1" dirty="0">
                <a:latin typeface="Aptos"/>
              </a:rPr>
              <a:t>mladých lidí, </a:t>
            </a:r>
            <a:br>
              <a:rPr lang="cs-CZ" b="1" dirty="0">
                <a:latin typeface="Aptos"/>
              </a:rPr>
            </a:br>
            <a:r>
              <a:rPr lang="cs-CZ" b="1" dirty="0">
                <a:latin typeface="Aptos"/>
              </a:rPr>
              <a:t>kteří chodí do knihovny </a:t>
            </a:r>
            <a:br>
              <a:rPr lang="cs-CZ" b="1" dirty="0">
                <a:latin typeface="Aptos"/>
              </a:rPr>
            </a:br>
            <a:r>
              <a:rPr lang="cs-CZ" b="1" dirty="0">
                <a:latin typeface="Aptos"/>
              </a:rPr>
              <a:t>po 15. roku života</a:t>
            </a:r>
            <a:endParaRPr lang="cs-CZ" b="1" dirty="0"/>
          </a:p>
        </p:txBody>
      </p:sp>
      <p:pic>
        <p:nvPicPr>
          <p:cNvPr id="1026" name="Picture 2" descr="NEH Announces Fellowships Open Book Awards | National Endowment for the ...">
            <a:extLst>
              <a:ext uri="{FF2B5EF4-FFF2-40B4-BE49-F238E27FC236}">
                <a16:creationId xmlns:a16="http://schemas.microsoft.com/office/drawing/2014/main" id="{BCD4C203-CF73-CC9D-A6FD-E4F7D9CF2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450" y="1513114"/>
            <a:ext cx="6238530" cy="40488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288FC20-734C-4F25-B326-3C5BD9C6D47E}"/>
              </a:ext>
            </a:extLst>
          </p:cNvPr>
          <p:cNvSpPr txBox="1"/>
          <p:nvPr/>
        </p:nvSpPr>
        <p:spPr>
          <a:xfrm>
            <a:off x="1600200" y="5663629"/>
            <a:ext cx="998220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cs-CZ" sz="6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/>
                <a:cs typeface="Arial"/>
                <a:sym typeface="Arial"/>
              </a:rPr>
              <a:t>Pomůžete nám to změnit? </a:t>
            </a:r>
          </a:p>
        </p:txBody>
      </p:sp>
    </p:spTree>
    <p:extLst>
      <p:ext uri="{BB962C8B-B14F-4D97-AF65-F5344CB8AC3E}">
        <p14:creationId xmlns:p14="http://schemas.microsoft.com/office/powerpoint/2010/main" val="10613357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618C9-7418-558E-B0AE-664BE07F2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5E4822C2-8F64-CE94-3BAD-D816C8C7E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DC203E0-BF0E-4287-707B-272B34C2EC1F}"/>
              </a:ext>
            </a:extLst>
          </p:cNvPr>
          <p:cNvSpPr txBox="1">
            <a:spLocks/>
          </p:cNvSpPr>
          <p:nvPr/>
        </p:nvSpPr>
        <p:spPr>
          <a:xfrm>
            <a:off x="678220" y="1027482"/>
            <a:ext cx="1059724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80985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76197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142954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523939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sz="5000" b="1" kern="0" dirty="0"/>
              <a:t>S čím nám můžete pomoci?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8C75134-B3C9-7E40-60FE-C2F9FD13574C}"/>
              </a:ext>
            </a:extLst>
          </p:cNvPr>
          <p:cNvSpPr txBox="1">
            <a:spLocks/>
          </p:cNvSpPr>
          <p:nvPr/>
        </p:nvSpPr>
        <p:spPr>
          <a:xfrm>
            <a:off x="678220" y="2570298"/>
            <a:ext cx="11078351" cy="388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285739" marR="0" indent="-285739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285739" marR="0" indent="9524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85739" marR="0" indent="476231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5739" marR="0" indent="85721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5739" marR="0" indent="123820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85739" marR="0" indent="161918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5739" marR="0" indent="200017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5739" marR="0" indent="238115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85739" marR="0" indent="276214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7909" indent="-417909">
              <a:buFont typeface="Wingdings" panose="020B0604020202020204" pitchFamily="34" charset="0"/>
              <a:buChar char="Ø"/>
            </a:pPr>
            <a:r>
              <a:rPr lang="cs-CZ" sz="4200" b="1" kern="0" dirty="0">
                <a:cs typeface="Times New Roman"/>
              </a:rPr>
              <a:t>vytvoření interaktivní komentované prohlídky</a:t>
            </a:r>
            <a:r>
              <a:rPr lang="cs-CZ" kern="0" dirty="0">
                <a:cs typeface="Times New Roman"/>
              </a:rPr>
              <a:t>,                                                 </a:t>
            </a:r>
            <a:r>
              <a:rPr lang="cs-CZ" sz="3100" kern="0" dirty="0">
                <a:cs typeface="Times New Roman"/>
              </a:rPr>
              <a:t>která nabídne zajímavou cestu knihovnou, vedenou srozumitelným jazykem a za využití prostor knihovny a jejího vybavení, herních nebo soutěžních prvků, moderních prostředků, např. mobilní telefony, aplikace či webové platformy, QR kódy, sociální sítě apod.</a:t>
            </a:r>
            <a:endParaRPr lang="cs-CZ" sz="3100" kern="0" dirty="0"/>
          </a:p>
          <a:p>
            <a:pPr marL="0" indent="0" algn="ctr"/>
            <a:endParaRPr lang="cs-CZ" sz="3300" b="1" kern="0" dirty="0">
              <a:cs typeface="Times New Roman"/>
            </a:endParaRPr>
          </a:p>
          <a:p>
            <a:pPr marL="417909" indent="-417909">
              <a:buFont typeface="Wingdings" panose="020B0604020202020204" pitchFamily="34" charset="0"/>
              <a:buChar char="Ø"/>
            </a:pPr>
            <a:r>
              <a:rPr lang="cs-CZ" sz="3300" b="1" kern="0" dirty="0">
                <a:cs typeface="Times New Roman"/>
              </a:rPr>
              <a:t>součástí řešení může být návrh nové služby/ nových služeb</a:t>
            </a:r>
            <a:r>
              <a:rPr lang="cs-CZ" kern="0" dirty="0">
                <a:cs typeface="Times New Roman"/>
              </a:rPr>
              <a:t>,                                                                                 </a:t>
            </a:r>
            <a:r>
              <a:rPr lang="cs-CZ" sz="2800" kern="0" dirty="0">
                <a:cs typeface="Times New Roman"/>
              </a:rPr>
              <a:t>doplnění nebo rozvinutí současné nabídky knihovny, doporučení uspořádání                    a vybavení interiéru apod. tak, aby vás knihovna “bavila”,                                          inspirovala vás k návštěvě a k trávení volného času.</a:t>
            </a:r>
          </a:p>
          <a:p>
            <a:pPr marL="0" indent="0"/>
            <a:endParaRPr lang="cs-CZ" kern="0" dirty="0">
              <a:latin typeface="Times New Roman"/>
              <a:cs typeface="Times New Roman"/>
            </a:endParaRPr>
          </a:p>
          <a:p>
            <a:pPr marL="0" indent="0"/>
            <a:endParaRPr lang="cs-CZ" kern="0" dirty="0">
              <a:latin typeface="Times New Roman"/>
              <a:cs typeface="Times New Roman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16142881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51A79-597B-1C3C-2927-605845EF7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CDBA5CDD-BC6E-C905-D04C-89631E03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E2B8E4-AA85-09A2-63ED-320AB1DA27B3}"/>
              </a:ext>
            </a:extLst>
          </p:cNvPr>
          <p:cNvSpPr txBox="1">
            <a:spLocks/>
          </p:cNvSpPr>
          <p:nvPr/>
        </p:nvSpPr>
        <p:spPr>
          <a:xfrm>
            <a:off x="678220" y="1027482"/>
            <a:ext cx="10597243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 anchor="ctr">
            <a:noAutofit/>
          </a:bodyPr>
          <a:lstStyle>
            <a:lvl1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80985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76197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142954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523939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sz="5000" b="1" kern="0" dirty="0"/>
              <a:t>Informace o Knihovně - zdroje</a:t>
            </a: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B6FADA18-6B72-250A-3E6A-1B0E30E6D2F1}"/>
              </a:ext>
            </a:extLst>
          </p:cNvPr>
          <p:cNvSpPr txBox="1">
            <a:spLocks/>
          </p:cNvSpPr>
          <p:nvPr/>
        </p:nvSpPr>
        <p:spPr>
          <a:xfrm>
            <a:off x="678220" y="2412814"/>
            <a:ext cx="11241637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/>
          </a:bodyPr>
          <a:lstStyle>
            <a:lvl1pPr marL="285739" marR="0" indent="-285739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285739" marR="0" indent="9524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85739" marR="0" indent="476231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5739" marR="0" indent="85721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5739" marR="0" indent="123820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85739" marR="0" indent="161918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5739" marR="0" indent="200017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5739" marR="0" indent="238115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85739" marR="0" indent="276214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kern="0" dirty="0">
                <a:cs typeface="Times New Roman"/>
              </a:rPr>
              <a:t>Web knihovny: </a:t>
            </a:r>
            <a:r>
              <a:rPr lang="cs-CZ" sz="2800" kern="0" dirty="0">
                <a:cs typeface="Times New Roman"/>
                <a:hlinkClick r:id="rId3"/>
              </a:rPr>
              <a:t>https://www.kvkli.cz/</a:t>
            </a:r>
            <a:r>
              <a:rPr lang="cs-CZ" sz="2800" kern="0" dirty="0">
                <a:cs typeface="Times New Roman"/>
              </a:rPr>
              <a:t>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kern="0" dirty="0">
                <a:cs typeface="Times New Roman"/>
              </a:rPr>
              <a:t>Informace o synagoze: </a:t>
            </a:r>
            <a:r>
              <a:rPr lang="cs-CZ" sz="2800" kern="0" dirty="0">
                <a:cs typeface="Times New Roman"/>
                <a:hlinkClick r:id="rId4"/>
              </a:rPr>
              <a:t>http://www.kehila-liberec.cz/synagoga.aspx</a:t>
            </a:r>
            <a:endParaRPr lang="cs-CZ" sz="2800" kern="0" dirty="0"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kern="0" dirty="0">
                <a:cs typeface="Times New Roman"/>
              </a:rPr>
              <a:t>Sociální sítě knihovny: Facebook, Instagram, YouTube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kern="0" dirty="0">
                <a:cs typeface="Times New Roman"/>
              </a:rPr>
              <a:t>Propagační film o knihovně: </a:t>
            </a:r>
            <a:r>
              <a:rPr lang="cs-CZ" sz="2800" kern="0" dirty="0">
                <a:cs typeface="Times New Roman"/>
                <a:hlinkClick r:id="rId5"/>
              </a:rPr>
              <a:t>https://www.youtube.com/watch?v=337McIZVj5o&amp;t=2s</a:t>
            </a:r>
            <a:endParaRPr lang="cs-CZ" sz="2800" kern="0" dirty="0">
              <a:cs typeface="Times New Roman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kern="0" dirty="0">
                <a:cs typeface="Times New Roman"/>
              </a:rPr>
              <a:t>Virtuální prohlídka, fotogalerie, plán podlaží:     </a:t>
            </a:r>
            <a:r>
              <a:rPr lang="cs-CZ" sz="2800" kern="0" dirty="0">
                <a:cs typeface="Times New Roman"/>
                <a:hlinkClick r:id="rId6"/>
              </a:rPr>
              <a:t>https://www.kvkli.cz/o-nas/virtualni-prohlidka-fotogalerie</a:t>
            </a:r>
            <a:endParaRPr lang="cs-CZ" sz="2800" kern="0" dirty="0">
              <a:cs typeface="Times New Roman"/>
            </a:endParaRPr>
          </a:p>
          <a:p>
            <a:pPr marL="0" indent="0"/>
            <a:endParaRPr lang="cs-CZ" kern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67421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D369BA-1580-4FCE-6027-487FCA8A4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niha Stránek Srdce Dřevěné - Fotografie zdarma na Pixabay">
            <a:extLst>
              <a:ext uri="{FF2B5EF4-FFF2-40B4-BE49-F238E27FC236}">
                <a16:creationId xmlns:a16="http://schemas.microsoft.com/office/drawing/2014/main" id="{2AC20DF4-8521-0B65-10A2-EE4EA82E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8" r="1" b="5497"/>
          <a:stretch/>
        </p:blipFill>
        <p:spPr bwMode="auto">
          <a:xfrm>
            <a:off x="4883003" y="0"/>
            <a:ext cx="7308997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B9034FF0-2747-B61F-246B-0BCE1540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3351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0" name="Freeform: Shape 13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5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B5DA81B5-004F-035F-2B60-003DC1E80967}"/>
              </a:ext>
            </a:extLst>
          </p:cNvPr>
          <p:cNvSpPr txBox="1">
            <a:spLocks/>
          </p:cNvSpPr>
          <p:nvPr/>
        </p:nvSpPr>
        <p:spPr>
          <a:xfrm>
            <a:off x="438912" y="1524659"/>
            <a:ext cx="5019074" cy="2774088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380985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761970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142954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523939" algn="ctr" defTabSz="380985" rtl="0" latinLnBrk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</a:t>
            </a: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pozornost</a:t>
            </a:r>
            <a:r>
              <a:rPr lang="cs-CZ" sz="5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en-US" sz="5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6009BA-19D5-3A97-93AC-9EF04656D473}"/>
              </a:ext>
            </a:extLst>
          </p:cNvPr>
          <p:cNvSpPr txBox="1"/>
          <p:nvPr/>
        </p:nvSpPr>
        <p:spPr>
          <a:xfrm>
            <a:off x="348343" y="446314"/>
            <a:ext cx="2427514" cy="9159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 New Roman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2E4D7ED-C978-AB63-CA6B-0BB87806E169}"/>
              </a:ext>
            </a:extLst>
          </p:cNvPr>
          <p:cNvSpPr txBox="1"/>
          <p:nvPr/>
        </p:nvSpPr>
        <p:spPr>
          <a:xfrm>
            <a:off x="348343" y="4417368"/>
            <a:ext cx="5246914" cy="91597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1994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03551-C261-1E56-3746-0FFD6744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E1597C6C-585B-8457-3785-80EDFFF1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28ED37D-2F9B-FB9F-0F39-4FE066D1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464" y="32611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cs-CZ" sz="5000" b="1" dirty="0"/>
              <a:t>Knihovna Liberec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8F2316-841E-80A9-5F58-0173F90A8670}"/>
              </a:ext>
            </a:extLst>
          </p:cNvPr>
          <p:cNvSpPr txBox="1">
            <a:spLocks/>
          </p:cNvSpPr>
          <p:nvPr/>
        </p:nvSpPr>
        <p:spPr>
          <a:xfrm>
            <a:off x="503464" y="1469118"/>
            <a:ext cx="11481707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/>
          </a:bodyPr>
          <a:lstStyle>
            <a:lvl1pPr marL="285739" marR="0" indent="-285739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285739" marR="0" indent="9524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85739" marR="0" indent="476231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5739" marR="0" indent="85721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5739" marR="0" indent="123820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85739" marR="0" indent="161918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5739" marR="0" indent="200017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5739" marR="0" indent="238115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85739" marR="0" indent="276214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kern="0" dirty="0"/>
              <a:t>Největší veřejná knihovna v Libereckém kraji.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kern="0" dirty="0"/>
              <a:t>Moderní, otevřený a zajímavý prostor.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kern="0" dirty="0"/>
              <a:t>Vzdělávací, kulturní a volnočasová instituce.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kern="0" dirty="0"/>
              <a:t>Velké množství služeb pro všechny (děti, senioři, studenti).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cs-CZ" sz="2800" b="1" kern="0" dirty="0"/>
              <a:t>Základní služby:</a:t>
            </a:r>
          </a:p>
          <a:p>
            <a:pPr marL="0" indent="0"/>
            <a:endParaRPr lang="cs-CZ" kern="0" dirty="0">
              <a:latin typeface="Times New Roman"/>
              <a:cs typeface="Times New Roman"/>
            </a:endParaRPr>
          </a:p>
          <a:p>
            <a:endParaRPr lang="cs-CZ" kern="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8E7B46D0-56B9-254F-D678-4D9DDB175117}"/>
              </a:ext>
            </a:extLst>
          </p:cNvPr>
          <p:cNvSpPr txBox="1">
            <a:spLocks/>
          </p:cNvSpPr>
          <p:nvPr/>
        </p:nvSpPr>
        <p:spPr>
          <a:xfrm>
            <a:off x="1006928" y="4325807"/>
            <a:ext cx="11688516" cy="1560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Autofit/>
          </a:bodyPr>
          <a:lstStyle>
            <a:lvl1pPr marL="285739" marR="0" indent="-285739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285739" marR="0" indent="9524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85739" marR="0" indent="476231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5739" marR="0" indent="85721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5739" marR="0" indent="123820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85739" marR="0" indent="161918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5739" marR="0" indent="200017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5739" marR="0" indent="238115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85739" marR="0" indent="276214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kern="0" dirty="0"/>
              <a:t>Půjčování knih a dalších médií.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kern="0" dirty="0"/>
              <a:t>Vzdělávací akce pro školy i veřejnost.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kern="0" dirty="0"/>
              <a:t>Přednášky, workshopy, kulturní akce, </a:t>
            </a:r>
            <a:r>
              <a:rPr lang="cs-CZ" sz="2200" kern="0" dirty="0" err="1"/>
              <a:t>wi-fi</a:t>
            </a:r>
            <a:r>
              <a:rPr lang="cs-CZ" sz="2200" kern="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kern="0" dirty="0"/>
              <a:t>Místa pro studium a odpočinek (včetně moderních studoven).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kern="0" dirty="0"/>
              <a:t>Kavárna, ...</a:t>
            </a:r>
          </a:p>
          <a:p>
            <a:pPr marL="0" indent="0"/>
            <a:endParaRPr lang="cs-CZ" sz="2000" kern="0" dirty="0">
              <a:latin typeface="Times New Roman"/>
              <a:cs typeface="Times New Roman"/>
            </a:endParaRPr>
          </a:p>
          <a:p>
            <a:endParaRPr lang="cs-CZ" sz="2000" kern="0" dirty="0"/>
          </a:p>
        </p:txBody>
      </p:sp>
    </p:spTree>
    <p:extLst>
      <p:ext uri="{BB962C8B-B14F-4D97-AF65-F5344CB8AC3E}">
        <p14:creationId xmlns:p14="http://schemas.microsoft.com/office/powerpoint/2010/main" val="280423655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21044-6780-B02B-9455-DD840F266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kvkli.cz/getFile/id:74239/type:size2/Forward%20Knihovna%202023%20-%20(@david_sklenar)%20-%20(118%20of%20164).jpg">
            <a:hlinkClick r:id="rId2"/>
            <a:extLst>
              <a:ext uri="{FF2B5EF4-FFF2-40B4-BE49-F238E27FC236}">
                <a16:creationId xmlns:a16="http://schemas.microsoft.com/office/drawing/2014/main" id="{5D3BF633-8049-406B-947A-D3FF04033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3408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4E4B0-4FE4-97E8-0EA5-2102E7E4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B0836548-8375-43E9-93FB-1CB9C52E6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synagoga">
            <a:extLst>
              <a:ext uri="{FF2B5EF4-FFF2-40B4-BE49-F238E27FC236}">
                <a16:creationId xmlns:a16="http://schemas.microsoft.com/office/drawing/2014/main" id="{B31BA1D1-A620-6353-AF82-E2F4396BA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r="17679" b="-4"/>
          <a:stretch/>
        </p:blipFill>
        <p:spPr bwMode="auto">
          <a:xfrm>
            <a:off x="-4" y="10"/>
            <a:ext cx="4010364" cy="390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5D0D56EB-62F4-2E13-CE18-35DEAA80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" r="1" b="1"/>
          <a:stretch/>
        </p:blipFill>
        <p:spPr>
          <a:xfrm>
            <a:off x="-2" y="4079988"/>
            <a:ext cx="4010364" cy="2778011"/>
          </a:xfrm>
          <a:prstGeom prst="rect">
            <a:avLst/>
          </a:prstGeom>
        </p:spPr>
      </p:pic>
      <p:pic>
        <p:nvPicPr>
          <p:cNvPr id="5" name="Picture 3" descr="synagoga2">
            <a:extLst>
              <a:ext uri="{FF2B5EF4-FFF2-40B4-BE49-F238E27FC236}">
                <a16:creationId xmlns:a16="http://schemas.microsoft.com/office/drawing/2014/main" id="{4542040F-618C-6CDB-E917-D13A44F6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" r="18317" b="2572"/>
          <a:stretch/>
        </p:blipFill>
        <p:spPr bwMode="auto">
          <a:xfrm>
            <a:off x="4243995" y="0"/>
            <a:ext cx="351042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E0F243A0-0EC8-8EF9-AF38-3DE310D70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63" b="1"/>
          <a:stretch/>
        </p:blipFill>
        <p:spPr>
          <a:xfrm>
            <a:off x="7754422" y="-10"/>
            <a:ext cx="4437578" cy="37141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C91E0D-5273-A2C9-CD08-88D28C65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765" y="2916256"/>
            <a:ext cx="4200891" cy="1595836"/>
          </a:xfr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Knihovna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          </a:t>
            </a:r>
            <a:r>
              <a:rPr 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 </a:t>
            </a:r>
            <a:r>
              <a:rPr lang="en-US" sz="5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příběhem</a:t>
            </a:r>
            <a:endParaRPr lang="en-US" sz="5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02702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D8C8B-A383-EF80-981A-0B588BB76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Zástupný obsah 3" descr="Může jít o černobílý obrázek ulice">
            <a:extLst>
              <a:ext uri="{FF2B5EF4-FFF2-40B4-BE49-F238E27FC236}">
                <a16:creationId xmlns:a16="http://schemas.microsoft.com/office/drawing/2014/main" id="{2F96FF17-42EB-DE25-57A9-0E43FA2270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353" b="86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6323095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5D7A6B-E33E-9DB1-6596-9AB453AA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Obsah obrázku venku, obloha, Smíšená zástavba, Komerční budova&#10;&#10;Obsah vygenerovaný umělou inteligencí může být nesprávný.">
            <a:extLst>
              <a:ext uri="{FF2B5EF4-FFF2-40B4-BE49-F238E27FC236}">
                <a16:creationId xmlns:a16="http://schemas.microsoft.com/office/drawing/2014/main" id="{CB3BF7A8-EED4-AE8F-D78E-B6D48FBD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76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B7B53-4797-0C81-ECF6-D860FF2C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73DB385-97B4-6CA1-32FD-9B8A79776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" y="76370"/>
            <a:ext cx="4157177" cy="2338413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D9C7C81-D84B-F5CE-95B4-ED3C9CE84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85" y="72890"/>
            <a:ext cx="4163366" cy="2341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EF01DD7-39B1-7340-92A6-622F875539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" y="3862455"/>
            <a:ext cx="5189644" cy="2919175"/>
          </a:xfrm>
          <a:prstGeom prst="rect">
            <a:avLst/>
          </a:prstGeom>
        </p:spPr>
      </p:pic>
      <p:pic>
        <p:nvPicPr>
          <p:cNvPr id="8" name="Picture 2" descr="X:\FOTKY\IROP\září\DSC_2938.JPG">
            <a:extLst>
              <a:ext uri="{FF2B5EF4-FFF2-40B4-BE49-F238E27FC236}">
                <a16:creationId xmlns:a16="http://schemas.microsoft.com/office/drawing/2014/main" id="{529EB88E-0779-62E8-E328-32987779C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88" y="72890"/>
            <a:ext cx="3512840" cy="234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3D1849D4-2E67-D284-CB4D-F30CBD556D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5" y="3855087"/>
            <a:ext cx="5202743" cy="2926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D53FB6-80F3-0B1C-85C6-5F20DB33AC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r="20120"/>
          <a:stretch/>
        </p:blipFill>
        <p:spPr>
          <a:xfrm>
            <a:off x="5264090" y="4919802"/>
            <a:ext cx="1648338" cy="186182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FA48E07-53CE-574E-3471-735E31FF2A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86" y="2523533"/>
            <a:ext cx="4163366" cy="2341894"/>
          </a:xfrm>
          <a:prstGeom prst="rect">
            <a:avLst/>
          </a:prstGeom>
        </p:spPr>
      </p:pic>
      <p:pic>
        <p:nvPicPr>
          <p:cNvPr id="10" name="Obrázek 9" descr="Obsah obrázku text, bílé, algebra">
            <a:extLst>
              <a:ext uri="{FF2B5EF4-FFF2-40B4-BE49-F238E27FC236}">
                <a16:creationId xmlns:a16="http://schemas.microsoft.com/office/drawing/2014/main" id="{3C163611-98B8-E582-B325-EA2377FDF13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0" b="53427"/>
          <a:stretch/>
        </p:blipFill>
        <p:spPr>
          <a:xfrm>
            <a:off x="51098" y="2469157"/>
            <a:ext cx="4150250" cy="1338923"/>
          </a:xfrm>
          <a:prstGeom prst="rect">
            <a:avLst/>
          </a:prstGeom>
        </p:spPr>
      </p:pic>
      <p:pic>
        <p:nvPicPr>
          <p:cNvPr id="11" name="Obrázek 10" descr="Obsah obrázku text, bílé, algebra">
            <a:extLst>
              <a:ext uri="{FF2B5EF4-FFF2-40B4-BE49-F238E27FC236}">
                <a16:creationId xmlns:a16="http://schemas.microsoft.com/office/drawing/2014/main" id="{68F22B60-3129-229F-A701-BD197CBC8AB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0" b="53427"/>
          <a:stretch/>
        </p:blipFill>
        <p:spPr>
          <a:xfrm>
            <a:off x="8634988" y="2523533"/>
            <a:ext cx="3435771" cy="11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978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F3062-EF09-217A-5CBB-2FC84411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FOTKY\2017\011_koncert_Zaide\DSC_8017.JPG">
            <a:extLst>
              <a:ext uri="{FF2B5EF4-FFF2-40B4-BE49-F238E27FC236}">
                <a16:creationId xmlns:a16="http://schemas.microsoft.com/office/drawing/2014/main" id="{36FAC456-506D-6057-7B46-9B628BB5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40" y="68052"/>
            <a:ext cx="3592688" cy="221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X:\FOTKY\2017\023_sachy\DSC_8443.JPG">
            <a:extLst>
              <a:ext uri="{FF2B5EF4-FFF2-40B4-BE49-F238E27FC236}">
                <a16:creationId xmlns:a16="http://schemas.microsoft.com/office/drawing/2014/main" id="{A745370D-5A7F-65E2-A082-40EED92F3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2"/>
          <a:stretch/>
        </p:blipFill>
        <p:spPr bwMode="auto">
          <a:xfrm>
            <a:off x="8622584" y="4343963"/>
            <a:ext cx="3466909" cy="242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srv-data\data$\petrydesova\Documents\Fotky\Educa studenti\DSC_6641.JPG">
            <a:extLst>
              <a:ext uri="{FF2B5EF4-FFF2-40B4-BE49-F238E27FC236}">
                <a16:creationId xmlns:a16="http://schemas.microsoft.com/office/drawing/2014/main" id="{47AEE838-2A5B-2DD9-0B40-8CEEEE2B2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0" r="23331" b="-842"/>
          <a:stretch/>
        </p:blipFill>
        <p:spPr bwMode="auto">
          <a:xfrm>
            <a:off x="9028410" y="68052"/>
            <a:ext cx="3071254" cy="20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2">
            <a:extLst>
              <a:ext uri="{FF2B5EF4-FFF2-40B4-BE49-F238E27FC236}">
                <a16:creationId xmlns:a16="http://schemas.microsoft.com/office/drawing/2014/main" id="{3884FE76-CC54-D5B4-BF3A-1EC0FA31B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84" b="4228"/>
          <a:stretch/>
        </p:blipFill>
        <p:spPr>
          <a:xfrm>
            <a:off x="133677" y="68052"/>
            <a:ext cx="5178022" cy="2210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B1D67B-EDB9-135B-BCFB-A8AAF85E4D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/>
          <a:stretch/>
        </p:blipFill>
        <p:spPr>
          <a:xfrm>
            <a:off x="9025508" y="2200874"/>
            <a:ext cx="3071254" cy="2092841"/>
          </a:xfrm>
          <a:prstGeom prst="rect">
            <a:avLst/>
          </a:prstGeom>
        </p:spPr>
      </p:pic>
      <p:pic>
        <p:nvPicPr>
          <p:cNvPr id="8" name="Picture 9" descr="P:\FOTKY\2016\151_modni_prehlidka\zmensene\DSC_4896_059.JPG">
            <a:extLst>
              <a:ext uri="{FF2B5EF4-FFF2-40B4-BE49-F238E27FC236}">
                <a16:creationId xmlns:a16="http://schemas.microsoft.com/office/drawing/2014/main" id="{D1E245C1-76A6-6373-77F2-5472AB9F63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1" r="11002"/>
          <a:stretch/>
        </p:blipFill>
        <p:spPr bwMode="auto">
          <a:xfrm>
            <a:off x="3341914" y="4339294"/>
            <a:ext cx="1562570" cy="243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X:\FOTKY\2018\027_nejmladsi_ctenar_roku\DSC_4764.JPG">
            <a:extLst>
              <a:ext uri="{FF2B5EF4-FFF2-40B4-BE49-F238E27FC236}">
                <a16:creationId xmlns:a16="http://schemas.microsoft.com/office/drawing/2014/main" id="{44800B24-AE40-5358-116F-4EEBBD941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4" b="6125"/>
          <a:stretch/>
        </p:blipFill>
        <p:spPr bwMode="auto">
          <a:xfrm>
            <a:off x="1217" y="4339294"/>
            <a:ext cx="3294624" cy="24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82CC50-9F3B-7893-8DEF-0CB04980DE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35" y="4343963"/>
            <a:ext cx="3644272" cy="2429515"/>
          </a:xfrm>
          <a:prstGeom prst="rect">
            <a:avLst/>
          </a:prstGeom>
        </p:spPr>
      </p:pic>
      <p:pic>
        <p:nvPicPr>
          <p:cNvPr id="11" name="Picture 3" descr="\\srv-data\data$\petrydesova\Documents\Fotky\Educa studenti\DSC_6653.JPG">
            <a:extLst>
              <a:ext uri="{FF2B5EF4-FFF2-40B4-BE49-F238E27FC236}">
                <a16:creationId xmlns:a16="http://schemas.microsoft.com/office/drawing/2014/main" id="{E4BE8C22-DAAD-CD1B-4C05-BCCBA8B39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72" b="9222"/>
          <a:stretch/>
        </p:blipFill>
        <p:spPr bwMode="auto">
          <a:xfrm>
            <a:off x="6915034" y="2323962"/>
            <a:ext cx="2030693" cy="19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 descr="Obsah obrázku text, bílé, algebra">
            <a:extLst>
              <a:ext uri="{FF2B5EF4-FFF2-40B4-BE49-F238E27FC236}">
                <a16:creationId xmlns:a16="http://schemas.microsoft.com/office/drawing/2014/main" id="{39C0669A-B06A-4861-DC24-F5516F65357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0" b="53427"/>
          <a:stretch/>
        </p:blipFill>
        <p:spPr>
          <a:xfrm>
            <a:off x="631648" y="2272425"/>
            <a:ext cx="6246910" cy="2015332"/>
          </a:xfrm>
          <a:prstGeom prst="rect">
            <a:avLst/>
          </a:prstGeom>
        </p:spPr>
      </p:pic>
      <p:pic>
        <p:nvPicPr>
          <p:cNvPr id="14" name="Obrázek 13" descr="Obsah obrázku text, bílé, algebra">
            <a:extLst>
              <a:ext uri="{FF2B5EF4-FFF2-40B4-BE49-F238E27FC236}">
                <a16:creationId xmlns:a16="http://schemas.microsoft.com/office/drawing/2014/main" id="{43B2CCA4-91A5-D06A-1AE8-4EE59473E3C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0" r="91502" b="53427"/>
          <a:stretch/>
        </p:blipFill>
        <p:spPr>
          <a:xfrm flipH="1">
            <a:off x="111744" y="2272425"/>
            <a:ext cx="559707" cy="2015332"/>
          </a:xfrm>
          <a:prstGeom prst="rect">
            <a:avLst/>
          </a:prstGeom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AD131B43-88A5-B91C-0B4E-D68668A7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9968" y="2964656"/>
            <a:ext cx="7243763" cy="928688"/>
          </a:xfrm>
        </p:spPr>
        <p:txBody>
          <a:bodyPr/>
          <a:lstStyle/>
          <a:p>
            <a:r>
              <a:rPr lang="cs-CZ" altLang="cs-CZ" sz="5281" b="1" dirty="0"/>
              <a:t>KNIHOVNA</a:t>
            </a:r>
          </a:p>
        </p:txBody>
      </p:sp>
    </p:spTree>
    <p:extLst>
      <p:ext uri="{BB962C8B-B14F-4D97-AF65-F5344CB8AC3E}">
        <p14:creationId xmlns:p14="http://schemas.microsoft.com/office/powerpoint/2010/main" val="39935197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AAF9A-29BA-F06D-AAFB-5DFF2B03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bílé, algebra&#10;&#10;Obsah vygenerovaný umělou inteligencí může být nesprávný.">
            <a:extLst>
              <a:ext uri="{FF2B5EF4-FFF2-40B4-BE49-F238E27FC236}">
                <a16:creationId xmlns:a16="http://schemas.microsoft.com/office/drawing/2014/main" id="{3721AC78-B5BD-640C-3BA6-CD536BE834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7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E7A4266-A1AA-77CE-AA3B-B4196458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27" y="1189037"/>
            <a:ext cx="10597243" cy="1143000"/>
          </a:xfrm>
        </p:spPr>
        <p:txBody>
          <a:bodyPr>
            <a:noAutofit/>
          </a:bodyPr>
          <a:lstStyle/>
          <a:p>
            <a:pPr algn="l"/>
            <a:r>
              <a:rPr lang="cs-CZ" sz="5000" b="1" dirty="0"/>
              <a:t>Služby pro studenty a mladé lidi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90ADD7-3E04-AA4E-2A4F-48906C92980B}"/>
              </a:ext>
            </a:extLst>
          </p:cNvPr>
          <p:cNvSpPr txBox="1">
            <a:spLocks/>
          </p:cNvSpPr>
          <p:nvPr/>
        </p:nvSpPr>
        <p:spPr>
          <a:xfrm>
            <a:off x="179395" y="2606675"/>
            <a:ext cx="13362214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85739" marR="0" indent="-285739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285739" marR="0" indent="9524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85739" marR="0" indent="476231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5739" marR="0" indent="857216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85739" marR="0" indent="123820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85739" marR="0" indent="161918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85739" marR="0" indent="200017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85739" marR="0" indent="2381155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85739" marR="0" indent="2762140" algn="l" defTabSz="380985" rtl="0" latinLnBrk="0">
              <a:lnSpc>
                <a:spcPct val="93000"/>
              </a:lnSpc>
              <a:spcBef>
                <a:spcPts val="12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17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Knihy a další média pro studium včetně online.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Knihy pro volný čas – </a:t>
            </a:r>
            <a:r>
              <a:rPr lang="cs-CZ" sz="10400" kern="0" dirty="0" err="1"/>
              <a:t>mj.také</a:t>
            </a:r>
            <a:r>
              <a:rPr lang="cs-CZ" sz="10400" kern="0" dirty="0"/>
              <a:t> komiksy, mangy, </a:t>
            </a:r>
            <a:r>
              <a:rPr lang="cs-CZ" sz="10400" kern="0" dirty="0" err="1"/>
              <a:t>young</a:t>
            </a:r>
            <a:r>
              <a:rPr lang="cs-CZ" sz="10400" kern="0" dirty="0"/>
              <a:t> </a:t>
            </a:r>
            <a:r>
              <a:rPr lang="cs-CZ" sz="10400" kern="0" dirty="0" err="1"/>
              <a:t>adult</a:t>
            </a:r>
            <a:r>
              <a:rPr lang="cs-CZ" sz="10400" kern="0" dirty="0"/>
              <a:t>, e-knihy,...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Studovny a studijní místa.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Místo pro odpočinek a trávení volného času.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Kavárna.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Kreativní knihovna – </a:t>
            </a:r>
            <a:r>
              <a:rPr lang="cs-CZ" sz="10400" kern="0" dirty="0" err="1"/>
              <a:t>deskovky</a:t>
            </a:r>
            <a:r>
              <a:rPr lang="cs-CZ" sz="10400" kern="0" dirty="0"/>
              <a:t>, hudební nástroje k vyzkoušení,...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Koncerty, výstavy, zajímavé přednášky, ...</a:t>
            </a:r>
          </a:p>
          <a:p>
            <a:pPr marL="1143000" indent="-720000">
              <a:buFont typeface="Wingdings" panose="05000000000000000000" pitchFamily="2" charset="2"/>
              <a:buChar char="ü"/>
            </a:pPr>
            <a:r>
              <a:rPr lang="cs-CZ" sz="10400" kern="0" dirty="0"/>
              <a:t>Aktivity - </a:t>
            </a:r>
            <a:r>
              <a:rPr lang="cs-CZ" sz="10400" kern="0" dirty="0" err="1"/>
              <a:t>únikovka</a:t>
            </a:r>
            <a:r>
              <a:rPr lang="cs-CZ" sz="10400" kern="0" dirty="0"/>
              <a:t>, </a:t>
            </a:r>
            <a:r>
              <a:rPr lang="cs-CZ" sz="10400" kern="0" dirty="0" err="1"/>
              <a:t>slampoetry</a:t>
            </a:r>
            <a:r>
              <a:rPr lang="cs-CZ" sz="10400" kern="0" dirty="0"/>
              <a:t>, pub kvízy, robotika, 3D tisk, </a:t>
            </a:r>
            <a:r>
              <a:rPr lang="cs-CZ" sz="10400" kern="0" dirty="0" err="1"/>
              <a:t>cosplay</a:t>
            </a:r>
            <a:r>
              <a:rPr lang="cs-CZ" sz="10400" kern="0" dirty="0"/>
              <a:t>,...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33997399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d6d175-8d59-4fe8-be38-a60d927c6e53" xsi:nil="true"/>
    <lcf76f155ced4ddcb4097134ff3c332f xmlns="10c81bb1-1cf9-4916-844a-eb4c2f81976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81C50CBB1B1446B45B330939B6BBB7" ma:contentTypeVersion="19" ma:contentTypeDescription="Vytvoří nový dokument" ma:contentTypeScope="" ma:versionID="cc4b697b1cbcd1a9c02f9c0ce4449e05">
  <xsd:schema xmlns:xsd="http://www.w3.org/2001/XMLSchema" xmlns:xs="http://www.w3.org/2001/XMLSchema" xmlns:p="http://schemas.microsoft.com/office/2006/metadata/properties" xmlns:ns2="10c81bb1-1cf9-4916-844a-eb4c2f819763" xmlns:ns3="c2d6d175-8d59-4fe8-be38-a60d927c6e53" targetNamespace="http://schemas.microsoft.com/office/2006/metadata/properties" ma:root="true" ma:fieldsID="9ee06a8c6d9396174aa5c112e18ccfca" ns2:_="" ns3:_="">
    <xsd:import namespace="10c81bb1-1cf9-4916-844a-eb4c2f819763"/>
    <xsd:import namespace="c2d6d175-8d59-4fe8-be38-a60d927c6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81bb1-1cf9-4916-844a-eb4c2f8197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6a8c3254-6cc0-468b-992a-9f34adcfaf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d175-8d59-4fe8-be38-a60d927c6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99cff68-19c2-40cd-888b-50b3e8061c6d}" ma:internalName="TaxCatchAll" ma:showField="CatchAllData" ma:web="c2d6d175-8d59-4fe8-be38-a60d927c6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200883-8305-47DB-A7B8-BE40077BC109}">
  <ds:schemaRefs>
    <ds:schemaRef ds:uri="10c81bb1-1cf9-4916-844a-eb4c2f819763"/>
    <ds:schemaRef ds:uri="c2d6d175-8d59-4fe8-be38-a60d927c6e5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00F00D-BE7C-4453-A530-44880325B0C0}">
  <ds:schemaRefs>
    <ds:schemaRef ds:uri="10c81bb1-1cf9-4916-844a-eb4c2f819763"/>
    <ds:schemaRef ds:uri="c2d6d175-8d59-4fe8-be38-a60d927c6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D0E179D-C6C9-4007-8C61-392DFC44E9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392</Words>
  <Application>Microsoft Office PowerPoint</Application>
  <PresentationFormat>Širokoúhlá obrazovka</PresentationFormat>
  <Paragraphs>40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Aptos</vt:lpstr>
      <vt:lpstr>Arial</vt:lpstr>
      <vt:lpstr>Avenir Next LT Pro</vt:lpstr>
      <vt:lpstr>Calibri</vt:lpstr>
      <vt:lpstr>Times New Roman</vt:lpstr>
      <vt:lpstr>Wingdings</vt:lpstr>
      <vt:lpstr>Office</vt:lpstr>
      <vt:lpstr>Prezentace aplikace PowerPoint</vt:lpstr>
      <vt:lpstr>Knihovna Liberec</vt:lpstr>
      <vt:lpstr>Prezentace aplikace PowerPoint</vt:lpstr>
      <vt:lpstr>Knihovna                s příběhem</vt:lpstr>
      <vt:lpstr>Prezentace aplikace PowerPoint</vt:lpstr>
      <vt:lpstr>Prezentace aplikace PowerPoint</vt:lpstr>
      <vt:lpstr>Prezentace aplikace PowerPoint</vt:lpstr>
      <vt:lpstr>KNIHOVNA</vt:lpstr>
      <vt:lpstr>Služby pro studenty a mladé lidi</vt:lpstr>
      <vt:lpstr>Prezentace aplikace PowerPoint</vt:lpstr>
      <vt:lpstr>Složení čtenářů 2020 - 2024</vt:lpstr>
      <vt:lpstr>Podle statistik  výrazně klesá počet  mladých lidí,  kteří chodí do knihovny  po 15. roku života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Alena Matyášová</dc:creator>
  <cp:lastModifiedBy>Alena Matyášová</cp:lastModifiedBy>
  <cp:revision>3</cp:revision>
  <dcterms:created xsi:type="dcterms:W3CDTF">2025-04-03T10:13:02Z</dcterms:created>
  <dcterms:modified xsi:type="dcterms:W3CDTF">2025-04-08T15:11:07Z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0x010100AF81C50CBB1B1446B45B330939B6BBB7</vt:lpwstr>
  </property>
  <property fmtid="{D5CDD505-2E9C-101B-9397-08002B2CF9AE}" pid="3" name="MediaServiceImageTags">
    <vt:lpwstr/>
  </property>
</Properties>
</file>